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300" r:id="rId8"/>
    <p:sldId id="262" r:id="rId9"/>
    <p:sldId id="263" r:id="rId10"/>
    <p:sldId id="264" r:id="rId11"/>
    <p:sldId id="265" r:id="rId12"/>
    <p:sldId id="266" r:id="rId13"/>
    <p:sldId id="296" r:id="rId14"/>
    <p:sldId id="268" r:id="rId15"/>
    <p:sldId id="270" r:id="rId16"/>
    <p:sldId id="298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9" r:id="rId43"/>
  </p:sldIdLst>
  <p:sldSz cx="9144000" cy="5143500" type="screen16x9"/>
  <p:notesSz cx="6858000" cy="9144000"/>
  <p:embeddedFontLst>
    <p:embeddedFont>
      <p:font typeface="Helvetica" panose="020B0604020202020204" pitchFamily="34" charset="0"/>
      <p:regular r:id="rId45"/>
      <p:bold r:id="rId46"/>
      <p:italic r:id="rId47"/>
      <p:boldItalic r:id="rId48"/>
    </p:embeddedFont>
    <p:embeddedFont>
      <p:font typeface="Helvetica Neue" panose="020B0604020202020204" charset="0"/>
      <p:regular r:id="rId49"/>
      <p:bold r:id="rId50"/>
      <p:italic r:id="rId51"/>
      <p:boldItalic r:id="rId52"/>
    </p:embeddedFont>
    <p:embeddedFont>
      <p:font typeface="Old Standard TT" panose="020B0604020202020204" charset="0"/>
      <p:regular r:id="rId53"/>
      <p:bold r:id="rId54"/>
      <p: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4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abf324de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abf324de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3a8cf1904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3a8cf1904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39ddf6e0b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39ddf6e0b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39ddf6e0b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39ddf6e0b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3a8cf1904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3a8cf1904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57819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3a8cf1904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3a8cf1904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3a8cf1904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3a8cf1904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3a8cf1904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3a8cf1904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92550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3a8cf1904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3a8cf1904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3a8cf1904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3a8cf1904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3a8cf1904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43a8cf1904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abf324de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abf324de0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4e778e18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4e778e188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4e778e18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4e778e18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44e778e18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44e778e18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44e778e18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44e778e18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4e778e18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4e778e188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44e778e18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44e778e18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4e778e18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44e778e18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4e778e18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4e778e18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44e778e188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44e778e188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3a8cf1904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3a8cf1904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2f0608665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2f0608665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43a95d1fc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43a95d1fc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39ddf6e0b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39ddf6e0b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3a95d1fc3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3a95d1fc3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3a95d1fc3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3a95d1fc3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ee2f38c64_2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ee2f38c64_2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ee2f38c64_2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ee2f38c64_2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44e778e188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44e778e188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44e778e188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44e778e188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44e778e188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44e778e188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44e778e188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44e778e188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3a8cf190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3a8cf190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44e778e188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44e778e188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2f0608665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2f0608665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3a8cf190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3a8cf190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3a8cf190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3a8cf190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3a8cf190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3a8cf190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2207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3a8cf1904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3a8cf1904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3a8cf1904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3a8cf1904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1088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cs231n.github.io/neural-networks-1/" TargetMode="External"/><Relationship Id="rId2" Type="http://schemas.openxmlformats.org/officeDocument/2006/relationships/hyperlink" Target="https://www.youtube.com/watch?v=-7scQpJT7uo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www.jeremyjordan.me/neural-networks-activation-function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title"/>
          </p:nvPr>
        </p:nvSpPr>
        <p:spPr>
          <a:xfrm>
            <a:off x="1185300" y="2232545"/>
            <a:ext cx="6773400" cy="12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4800" b="1" dirty="0">
                <a:solidFill>
                  <a:srgbClr val="FFE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Lesson </a:t>
            </a:r>
            <a:r>
              <a:rPr lang="en-US" sz="4800" b="1" dirty="0">
                <a:solidFill>
                  <a:srgbClr val="FFE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sz="4800" b="1" dirty="0">
              <a:solidFill>
                <a:srgbClr val="FFEA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E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 of neuron</a:t>
            </a:r>
            <a:endParaRPr sz="4800" b="1" dirty="0">
              <a:solidFill>
                <a:srgbClr val="FFEA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0" name="Google Shape;1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5901" y="840025"/>
            <a:ext cx="1712200" cy="14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3C1D5-1B7E-499A-99AA-E5E5FD358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058275" cy="4886325"/>
          </a:xfrm>
          <a:prstGeom prst="rect">
            <a:avLst/>
          </a:prstGeom>
        </p:spPr>
      </p:pic>
      <p:sp>
        <p:nvSpPr>
          <p:cNvPr id="5" name="Google Shape;129;p29">
            <a:extLst>
              <a:ext uri="{FF2B5EF4-FFF2-40B4-BE49-F238E27FC236}">
                <a16:creationId xmlns:a16="http://schemas.microsoft.com/office/drawing/2014/main" id="{A68B9E80-C28F-4E0B-A6FB-B37BFA19AC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Linear regression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>
            <a:spLocks noGrp="1"/>
          </p:cNvSpPr>
          <p:nvPr>
            <p:ph type="ctrTitle"/>
          </p:nvPr>
        </p:nvSpPr>
        <p:spPr>
          <a:xfrm>
            <a:off x="226933" y="19330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rgbClr val="FFEB00"/>
                </a:solidFill>
                <a:latin typeface="Helvetica" panose="020B0604020202020204" pitchFamily="34" charset="0"/>
                <a:ea typeface="Montserrat"/>
                <a:cs typeface="Helvetica" panose="020B0604020202020204" pitchFamily="34" charset="0"/>
                <a:sym typeface="Montserrat"/>
              </a:rPr>
              <a:t>Gradient descent </a:t>
            </a:r>
            <a:endParaRPr b="1" dirty="0">
              <a:solidFill>
                <a:srgbClr val="FFEB00"/>
              </a:solidFill>
              <a:latin typeface="Helvetica" panose="020B0604020202020204" pitchFamily="34" charset="0"/>
              <a:ea typeface="Montserrat"/>
              <a:cs typeface="Helvetica" panose="020B0604020202020204" pitchFamily="34" charset="0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rgbClr val="FFEB00"/>
                </a:solidFill>
                <a:latin typeface="Helvetica" panose="020B0604020202020204" pitchFamily="34" charset="0"/>
                <a:ea typeface="Montserrat"/>
                <a:cs typeface="Helvetica" panose="020B0604020202020204" pitchFamily="34" charset="0"/>
                <a:sym typeface="Montserrat"/>
              </a:rPr>
              <a:t>Recap</a:t>
            </a:r>
            <a:endParaRPr b="1" dirty="0">
              <a:solidFill>
                <a:srgbClr val="FFEB00"/>
              </a:solidFill>
              <a:latin typeface="Helvetica" panose="020B0604020202020204" pitchFamily="34" charset="0"/>
              <a:ea typeface="Montserrat"/>
              <a:cs typeface="Helvetica" panose="020B0604020202020204" pitchFamily="34" charset="0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rgbClr val="FFEB00"/>
                </a:solidFill>
                <a:latin typeface="Helvetica" panose="020B0604020202020204" pitchFamily="34" charset="0"/>
                <a:ea typeface="Montserrat"/>
                <a:cs typeface="Helvetica" panose="020B0604020202020204" pitchFamily="34" charset="0"/>
                <a:sym typeface="Montserrat"/>
              </a:rPr>
              <a:t> </a:t>
            </a:r>
            <a:endParaRPr b="1" dirty="0">
              <a:solidFill>
                <a:srgbClr val="FFEB00"/>
              </a:solidFill>
              <a:latin typeface="Helvetica" panose="020B0604020202020204" pitchFamily="34" charset="0"/>
              <a:ea typeface="Montserrat"/>
              <a:cs typeface="Helvetica" panose="020B0604020202020204" pitchFamily="34" charset="0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Forecasting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C954B20-3C53-4AC8-BB82-9459E8CDA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775" y="1494472"/>
            <a:ext cx="6648450" cy="28098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>
            <a:spLocks noGrp="1"/>
          </p:cNvSpPr>
          <p:nvPr>
            <p:ph type="title"/>
          </p:nvPr>
        </p:nvSpPr>
        <p:spPr>
          <a:xfrm>
            <a:off x="0" y="228055"/>
            <a:ext cx="91440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Ordinary Least Squares, OLS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one-dimensional case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08" name="Google Shape;208;p36"/>
          <p:cNvPicPr preferRelativeResize="0"/>
          <p:nvPr/>
        </p:nvPicPr>
        <p:blipFill rotWithShape="1">
          <a:blip r:embed="rId3">
            <a:alphaModFix/>
          </a:blip>
          <a:srcRect t="8709"/>
          <a:stretch/>
        </p:blipFill>
        <p:spPr>
          <a:xfrm>
            <a:off x="485260" y="1295645"/>
            <a:ext cx="3584449" cy="300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6"/>
          <p:cNvSpPr txBox="1">
            <a:spLocks noGrp="1"/>
          </p:cNvSpPr>
          <p:nvPr>
            <p:ph type="body" idx="1"/>
          </p:nvPr>
        </p:nvSpPr>
        <p:spPr>
          <a:xfrm>
            <a:off x="326940" y="3738365"/>
            <a:ext cx="5446500" cy="7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       </a:t>
            </a:r>
            <a:r>
              <a:rPr lang="ru" sz="1200" dirty="0"/>
              <a:t>http:/</a:t>
            </a:r>
            <a:r>
              <a:rPr lang="en-US" sz="1200" dirty="0"/>
              <a:t>/</a:t>
            </a:r>
            <a:r>
              <a:rPr lang="ru" sz="1200" dirty="0"/>
              <a:t>www.machinelearning.ru</a:t>
            </a:r>
            <a:endParaRPr sz="12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200" dirty="0"/>
              <a:t> </a:t>
            </a:r>
            <a:r>
              <a:rPr lang="ru" sz="1200" dirty="0">
                <a:solidFill>
                  <a:srgbClr val="000000"/>
                </a:solidFill>
                <a:highlight>
                  <a:srgbClr val="FFFFFF"/>
                </a:highlight>
              </a:rPr>
              <a:t>                           </a:t>
            </a:r>
            <a:endParaRPr sz="1200" dirty="0">
              <a:solidFill>
                <a:srgbClr val="000000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C85B7EB-47F6-40B1-BD30-7F6347907E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150" y="1552290"/>
            <a:ext cx="4895850" cy="1790700"/>
          </a:xfrm>
          <a:prstGeom prst="rect">
            <a:avLst/>
          </a:prstGeom>
        </p:spPr>
      </p:pic>
      <p:sp>
        <p:nvSpPr>
          <p:cNvPr id="211" name="Google Shape;211;p36"/>
          <p:cNvSpPr/>
          <p:nvPr/>
        </p:nvSpPr>
        <p:spPr>
          <a:xfrm>
            <a:off x="5508435" y="2620250"/>
            <a:ext cx="3299400" cy="7377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940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FC9BC6E-63FE-4E2B-AD4C-EFDDAB842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860" y="2188825"/>
            <a:ext cx="7143750" cy="2686050"/>
          </a:xfrm>
          <a:prstGeom prst="rect">
            <a:avLst/>
          </a:prstGeom>
        </p:spPr>
      </p:pic>
      <p:sp>
        <p:nvSpPr>
          <p:cNvPr id="216" name="Google Shape;216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OLS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multi-dimensional case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17" name="Google Shape;217;p37"/>
          <p:cNvPicPr preferRelativeResize="0"/>
          <p:nvPr/>
        </p:nvPicPr>
        <p:blipFill rotWithShape="1">
          <a:blip r:embed="rId4">
            <a:alphaModFix/>
          </a:blip>
          <a:srcRect l="19340" t="32918" r="24680" b="50000"/>
          <a:stretch/>
        </p:blipFill>
        <p:spPr>
          <a:xfrm>
            <a:off x="1012037" y="1058225"/>
            <a:ext cx="7019573" cy="120432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7"/>
          <p:cNvSpPr txBox="1"/>
          <p:nvPr/>
        </p:nvSpPr>
        <p:spPr>
          <a:xfrm>
            <a:off x="5794500" y="0"/>
            <a:ext cx="33495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http://www.machinelearning.ru</a:t>
            </a:r>
            <a:endParaRPr sz="18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 dirty="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</a:t>
            </a:r>
            <a:r>
              <a:rPr lang="ru" sz="3000" dirty="0">
                <a:solidFill>
                  <a:schemeClr val="dk1"/>
                </a:solidFill>
                <a:highlight>
                  <a:srgbClr val="FFFFFF"/>
                </a:highlight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                          </a:t>
            </a:r>
            <a:endParaRPr sz="30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</p:txBody>
      </p:sp>
      <p:sp>
        <p:nvSpPr>
          <p:cNvPr id="220" name="Google Shape;220;p37"/>
          <p:cNvSpPr/>
          <p:nvPr/>
        </p:nvSpPr>
        <p:spPr>
          <a:xfrm>
            <a:off x="1094325" y="1114825"/>
            <a:ext cx="7019700" cy="10740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General case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3" name="Google Shape;233;p39"/>
          <p:cNvSpPr txBox="1"/>
          <p:nvPr/>
        </p:nvSpPr>
        <p:spPr>
          <a:xfrm>
            <a:off x="4572000" y="0"/>
            <a:ext cx="4572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http://www.machinelearning.ru</a:t>
            </a:r>
            <a:endParaRPr sz="18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 dirty="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</a:t>
            </a:r>
            <a:r>
              <a:rPr lang="ru" sz="3000" dirty="0">
                <a:solidFill>
                  <a:schemeClr val="dk1"/>
                </a:solidFill>
                <a:highlight>
                  <a:srgbClr val="FFFFFF"/>
                </a:highlight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                          </a:t>
            </a:r>
            <a:endParaRPr sz="30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</p:txBody>
      </p:sp>
      <p:pic>
        <p:nvPicPr>
          <p:cNvPr id="234" name="Google Shape;23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150" y="1236035"/>
            <a:ext cx="52197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80305DD7-A557-4AE6-A133-D822F32B51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Gradient descend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2" name="Google Shape;232;p39"/>
          <p:cNvSpPr txBox="1">
            <a:spLocks noGrp="1"/>
          </p:cNvSpPr>
          <p:nvPr>
            <p:ph type="body" idx="1"/>
          </p:nvPr>
        </p:nvSpPr>
        <p:spPr>
          <a:xfrm>
            <a:off x="311700" y="2188824"/>
            <a:ext cx="8520600" cy="26346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 dirty="0">
                <a:latin typeface="Helvetica" panose="020B0604020202020204" pitchFamily="34" charset="0"/>
                <a:cs typeface="Helvetica" panose="020B0604020202020204" pitchFamily="34" charset="0"/>
              </a:rPr>
              <a:t>Goal is to find parameters vector</a:t>
            </a:r>
            <a:endParaRPr sz="3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 dirty="0">
                <a:latin typeface="Helvetica" panose="020B0604020202020204" pitchFamily="34" charset="0"/>
                <a:cs typeface="Helvetica" panose="020B0604020202020204" pitchFamily="34" charset="0"/>
              </a:rPr>
              <a:t>We can minimize error by minimizing loss function</a:t>
            </a:r>
            <a:endParaRPr sz="3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30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3" name="Google Shape;233;p39"/>
          <p:cNvSpPr txBox="1"/>
          <p:nvPr/>
        </p:nvSpPr>
        <p:spPr>
          <a:xfrm>
            <a:off x="4572000" y="0"/>
            <a:ext cx="4572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http://www.machinelearning.ru</a:t>
            </a:r>
            <a:endParaRPr sz="18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 dirty="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</a:t>
            </a:r>
            <a:r>
              <a:rPr lang="ru" sz="3000" dirty="0">
                <a:solidFill>
                  <a:schemeClr val="dk1"/>
                </a:solidFill>
                <a:highlight>
                  <a:srgbClr val="FFFFFF"/>
                </a:highlight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                          </a:t>
            </a:r>
            <a:endParaRPr sz="30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</p:txBody>
      </p:sp>
      <p:pic>
        <p:nvPicPr>
          <p:cNvPr id="234" name="Google Shape;23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150" y="1236035"/>
            <a:ext cx="5219700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116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Gradient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40" name="Google Shape;2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102" y="1292124"/>
            <a:ext cx="7111800" cy="32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1325" y="445026"/>
            <a:ext cx="1021450" cy="42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1998" y="445025"/>
            <a:ext cx="560787" cy="42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118FE92-E067-4AB7-BCB9-07CF38E74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198" y="3391055"/>
            <a:ext cx="4305300" cy="1162050"/>
          </a:xfrm>
          <a:prstGeom prst="rect">
            <a:avLst/>
          </a:prstGeom>
        </p:spPr>
      </p:pic>
      <p:sp>
        <p:nvSpPr>
          <p:cNvPr id="247" name="Google Shape;247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Gradient descent </a:t>
            </a:r>
            <a:r>
              <a:rPr lang="ru" b="1" dirty="0">
                <a:latin typeface="Helvetica" panose="020B0604020202020204" pitchFamily="34" charset="0"/>
                <a:cs typeface="Helvetica" panose="020B0604020202020204" pitchFamily="34" charset="0"/>
              </a:rPr>
              <a:t>(GD)</a:t>
            </a:r>
            <a:endParaRPr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48" name="Google Shape;248;p41"/>
          <p:cNvSpPr txBox="1"/>
          <p:nvPr/>
        </p:nvSpPr>
        <p:spPr>
          <a:xfrm>
            <a:off x="4803300" y="0"/>
            <a:ext cx="4340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http://www.machinelearning.ru</a:t>
            </a:r>
            <a:endParaRPr sz="18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 dirty="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</a:t>
            </a:r>
            <a:r>
              <a:rPr lang="ru" sz="3000" dirty="0">
                <a:solidFill>
                  <a:schemeClr val="dk1"/>
                </a:solidFill>
                <a:highlight>
                  <a:srgbClr val="FFFFFF"/>
                </a:highlight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                          </a:t>
            </a:r>
            <a:endParaRPr sz="3000" dirty="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</p:txBody>
      </p:sp>
      <p:sp>
        <p:nvSpPr>
          <p:cNvPr id="251" name="Google Shape;251;p41"/>
          <p:cNvSpPr/>
          <p:nvPr/>
        </p:nvSpPr>
        <p:spPr>
          <a:xfrm>
            <a:off x="3782400" y="2428986"/>
            <a:ext cx="2346000" cy="690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3" name="Google Shape;25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000" y="1224438"/>
            <a:ext cx="4559400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41"/>
          <p:cNvPicPr preferRelativeResize="0"/>
          <p:nvPr/>
        </p:nvPicPr>
        <p:blipFill rotWithShape="1">
          <a:blip r:embed="rId5">
            <a:alphaModFix/>
          </a:blip>
          <a:srcRect l="9989" t="14581" r="36506" b="8554"/>
          <a:stretch/>
        </p:blipFill>
        <p:spPr>
          <a:xfrm>
            <a:off x="5387340" y="664925"/>
            <a:ext cx="3683334" cy="292409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1"/>
          <p:cNvSpPr/>
          <p:nvPr/>
        </p:nvSpPr>
        <p:spPr>
          <a:xfrm>
            <a:off x="1325526" y="3465587"/>
            <a:ext cx="4201999" cy="1012987"/>
          </a:xfrm>
          <a:prstGeom prst="rect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“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Running down the mountain with a flashlight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”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59" name="Google Shape;25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100" y="1171599"/>
            <a:ext cx="7451799" cy="375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311700" y="474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Plan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Google Shape;106;p26"/>
          <p:cNvSpPr txBox="1">
            <a:spLocks noGrp="1"/>
          </p:cNvSpPr>
          <p:nvPr>
            <p:ph type="body" idx="1"/>
          </p:nvPr>
        </p:nvSpPr>
        <p:spPr>
          <a:xfrm>
            <a:off x="311700" y="1320600"/>
            <a:ext cx="4056600" cy="30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000000"/>
              </a:buClr>
              <a:buFont typeface="Helvetica Neue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Recap of linear models</a:t>
            </a:r>
          </a:p>
          <a:p>
            <a:pPr lvl="0">
              <a:buClr>
                <a:srgbClr val="000000"/>
              </a:buClr>
              <a:buFont typeface="Helvetica Neue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Recap of gradient descend (GD)</a:t>
            </a:r>
          </a:p>
          <a:p>
            <a:pPr lvl="0">
              <a:buClr>
                <a:srgbClr val="000000"/>
              </a:buClr>
              <a:buFont typeface="Helvetica Neue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SGD</a:t>
            </a:r>
          </a:p>
          <a:p>
            <a:pPr lvl="0">
              <a:buClr>
                <a:srgbClr val="000000"/>
              </a:buClr>
              <a:buFont typeface="Helvetica Neue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Neuron</a:t>
            </a:r>
          </a:p>
          <a:p>
            <a:pPr lvl="0">
              <a:buClr>
                <a:srgbClr val="000000"/>
              </a:buClr>
              <a:buFont typeface="Helvetica Neue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Training neuron</a:t>
            </a:r>
          </a:p>
          <a:p>
            <a:pPr lvl="0">
              <a:buClr>
                <a:srgbClr val="000000"/>
              </a:buClr>
              <a:buFont typeface="Helvetica Neue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 functions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Gradient descent </a:t>
            </a:r>
            <a:r>
              <a:rPr lang="ru" b="1" dirty="0">
                <a:latin typeface="Helvetica" panose="020B0604020202020204" pitchFamily="34" charset="0"/>
                <a:cs typeface="Helvetica" panose="020B0604020202020204" pitchFamily="34" charset="0"/>
              </a:rPr>
              <a:t>(GD)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65" name="Google Shape;265;p43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Sum all gradients for every object in dataset</a:t>
            </a:r>
          </a:p>
          <a:p>
            <a:pPr lvl="0"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Update weights after computing derivatives for 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all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objects in dataset</a:t>
            </a:r>
          </a:p>
          <a:p>
            <a:pPr marL="114300" lvl="0" indent="0">
              <a:buNone/>
            </a:pPr>
            <a:endParaRPr lang="en-US" sz="2400" i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14300" lvl="0" indent="0">
              <a:buNone/>
            </a:pPr>
            <a:r>
              <a:rPr lang="en-US" sz="2400" i="1" dirty="0">
                <a:latin typeface="Helvetica" panose="020B0604020202020204" pitchFamily="34" charset="0"/>
                <a:cs typeface="Helvetica" panose="020B0604020202020204" pitchFamily="34" charset="0"/>
              </a:rPr>
              <a:t>Algorithm</a:t>
            </a:r>
            <a:r>
              <a:rPr lang="ru" sz="2400" i="1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sz="2400" i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Repeat until converges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F1FB6AB-1216-4623-B108-0A2F258B5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530" y="3536425"/>
            <a:ext cx="4305300" cy="116205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4"/>
          <p:cNvSpPr txBox="1">
            <a:spLocks noGrp="1"/>
          </p:cNvSpPr>
          <p:nvPr>
            <p:ph type="ctrTitle"/>
          </p:nvPr>
        </p:nvSpPr>
        <p:spPr>
          <a:xfrm>
            <a:off x="226933" y="19330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EB00"/>
                </a:solidFill>
                <a:latin typeface="Helvetica" panose="020B0604020202020204" pitchFamily="34" charset="0"/>
                <a:ea typeface="Montserrat"/>
                <a:cs typeface="Helvetica" panose="020B0604020202020204" pitchFamily="34" charset="0"/>
                <a:sym typeface="Montserrat"/>
              </a:rPr>
              <a:t>Stochastic gradient descend</a:t>
            </a:r>
            <a:endParaRPr b="1" dirty="0">
              <a:solidFill>
                <a:srgbClr val="FFEB00"/>
              </a:solidFill>
              <a:latin typeface="Helvetica" panose="020B0604020202020204" pitchFamily="34" charset="0"/>
              <a:ea typeface="Montserrat"/>
              <a:cs typeface="Helvetica" panose="020B0604020202020204" pitchFamily="34" charset="0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rgbClr val="FFEB00"/>
                </a:solidFill>
                <a:latin typeface="Helvetica" panose="020B0604020202020204" pitchFamily="34" charset="0"/>
                <a:ea typeface="Montserrat"/>
                <a:cs typeface="Helvetica" panose="020B0604020202020204" pitchFamily="34" charset="0"/>
                <a:sym typeface="Montserrat"/>
              </a:rPr>
              <a:t> </a:t>
            </a:r>
            <a:endParaRPr b="1" dirty="0">
              <a:solidFill>
                <a:srgbClr val="FFEB00"/>
              </a:solidFill>
              <a:latin typeface="Helvetica" panose="020B0604020202020204" pitchFamily="34" charset="0"/>
              <a:ea typeface="Montserrat"/>
              <a:cs typeface="Helvetica" panose="020B0604020202020204" pitchFamily="34" charset="0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Stochastic gradient descent </a:t>
            </a:r>
            <a:r>
              <a:rPr lang="ru" b="1" dirty="0">
                <a:latin typeface="Helvetica" panose="020B0604020202020204" pitchFamily="34" charset="0"/>
                <a:cs typeface="Helvetica" panose="020B0604020202020204" pitchFamily="34" charset="0"/>
              </a:rPr>
              <a:t>(SGD)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77" name="Google Shape;277;p45"/>
          <p:cNvSpPr txBox="1">
            <a:spLocks noGrp="1"/>
          </p:cNvSpPr>
          <p:nvPr>
            <p:ph type="body" idx="1"/>
          </p:nvPr>
        </p:nvSpPr>
        <p:spPr>
          <a:xfrm>
            <a:off x="311700" y="1468930"/>
            <a:ext cx="8520600" cy="1464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Compute gradient for one object in dataset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Update weights every time after computing derivatives for 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one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object of dataset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6"/>
          <p:cNvSpPr txBox="1">
            <a:spLocks noGrp="1"/>
          </p:cNvSpPr>
          <p:nvPr>
            <p:ph type="body" idx="1"/>
          </p:nvPr>
        </p:nvSpPr>
        <p:spPr>
          <a:xfrm>
            <a:off x="311700" y="140725"/>
            <a:ext cx="8520600" cy="46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" panose="020B0604020202020204" pitchFamily="34" charset="0"/>
                <a:cs typeface="Helvetica" panose="020B0604020202020204" pitchFamily="34" charset="0"/>
              </a:rPr>
              <a:t>Algorithm</a:t>
            </a:r>
            <a:r>
              <a:rPr lang="ru" sz="2400" i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ru" sz="2400" b="1" i="1" dirty="0">
                <a:latin typeface="Helvetica" panose="020B0604020202020204" pitchFamily="34" charset="0"/>
                <a:cs typeface="Helvetica" panose="020B0604020202020204" pitchFamily="34" charset="0"/>
              </a:rPr>
              <a:t>GD</a:t>
            </a:r>
            <a:r>
              <a:rPr lang="ru" sz="2400" i="1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sz="2400" i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Repeat until converges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" panose="020B0604020202020204" pitchFamily="34" charset="0"/>
                <a:cs typeface="Helvetica" panose="020B0604020202020204" pitchFamily="34" charset="0"/>
              </a:rPr>
              <a:t>Algorithm</a:t>
            </a:r>
            <a:r>
              <a:rPr lang="ru" sz="2400" i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ru" sz="2400" b="1" i="1" dirty="0">
                <a:latin typeface="Helvetica" panose="020B0604020202020204" pitchFamily="34" charset="0"/>
                <a:cs typeface="Helvetica" panose="020B0604020202020204" pitchFamily="34" charset="0"/>
              </a:rPr>
              <a:t>SGD</a:t>
            </a:r>
            <a:r>
              <a:rPr lang="ru" sz="2400" i="1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sz="2400" i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Repeat until converges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       for i in range(len(X_train)):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               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223F287-D11B-4B85-90B6-DCC0E68C7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525" y="1213440"/>
            <a:ext cx="4305300" cy="116205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A1B9E0-C19B-47A7-B219-4D8627920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8525" y="3930060"/>
            <a:ext cx="3962400" cy="89535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latin typeface="Helvetica" panose="020B0604020202020204" pitchFamily="34" charset="0"/>
                <a:cs typeface="Helvetica" panose="020B0604020202020204" pitchFamily="34" charset="0"/>
              </a:rPr>
              <a:t>GD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vs </a:t>
            </a:r>
            <a:r>
              <a:rPr lang="ru" b="1" dirty="0">
                <a:latin typeface="Helvetica" panose="020B0604020202020204" pitchFamily="34" charset="0"/>
                <a:cs typeface="Helvetica" panose="020B0604020202020204" pitchFamily="34" charset="0"/>
              </a:rPr>
              <a:t>SGD</a:t>
            </a:r>
            <a:endParaRPr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90" name="Google Shape;29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13025"/>
            <a:ext cx="4079701" cy="3385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5525" y="1513025"/>
            <a:ext cx="4336252" cy="3385424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7"/>
          <p:cNvSpPr txBox="1"/>
          <p:nvPr/>
        </p:nvSpPr>
        <p:spPr>
          <a:xfrm>
            <a:off x="311700" y="1129375"/>
            <a:ext cx="2705820" cy="38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Loss function (it’s smooth!)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93" name="Google Shape;293;p47"/>
          <p:cNvSpPr txBox="1"/>
          <p:nvPr/>
        </p:nvSpPr>
        <p:spPr>
          <a:xfrm>
            <a:off x="5072950" y="410075"/>
            <a:ext cx="35214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Top view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cross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minimum, target for algorithm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latin typeface="Helvetica" panose="020B0604020202020204" pitchFamily="34" charset="0"/>
                <a:cs typeface="Helvetica" panose="020B0604020202020204" pitchFamily="34" charset="0"/>
              </a:rPr>
              <a:t>GD</a:t>
            </a:r>
            <a:endParaRPr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99" name="Google Shape;29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300" y="303375"/>
            <a:ext cx="6253176" cy="459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Helvetica" panose="020B0604020202020204" pitchFamily="34" charset="0"/>
                <a:cs typeface="Helvetica" panose="020B0604020202020204" pitchFamily="34" charset="0"/>
              </a:rPr>
              <a:t>SGD</a:t>
            </a:r>
            <a:endParaRPr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05" name="Google Shape;30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8228" y="319025"/>
            <a:ext cx="6161750" cy="462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Helvetica" panose="020B0604020202020204" pitchFamily="34" charset="0"/>
                <a:cs typeface="Helvetica" panose="020B0604020202020204" pitchFamily="34" charset="0"/>
              </a:rPr>
              <a:t>GD</a:t>
            </a:r>
            <a:r>
              <a:rPr lang="ru">
                <a:latin typeface="Helvetica" panose="020B0604020202020204" pitchFamily="34" charset="0"/>
                <a:cs typeface="Helvetica" panose="020B0604020202020204" pitchFamily="34" charset="0"/>
              </a:rPr>
              <a:t> vs </a:t>
            </a:r>
            <a:r>
              <a:rPr lang="ru" b="1">
                <a:latin typeface="Helvetica" panose="020B0604020202020204" pitchFamily="34" charset="0"/>
                <a:cs typeface="Helvetica" panose="020B0604020202020204" pitchFamily="34" charset="0"/>
              </a:rPr>
              <a:t>SGD</a:t>
            </a:r>
            <a:endParaRPr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1" name="Google Shape;311;p50"/>
          <p:cNvSpPr txBox="1">
            <a:spLocks noGrp="1"/>
          </p:cNvSpPr>
          <p:nvPr>
            <p:ph type="body" idx="1"/>
          </p:nvPr>
        </p:nvSpPr>
        <p:spPr>
          <a:xfrm>
            <a:off x="311700" y="127325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SGD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updates weights faster,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but takes more steps to converge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SGD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works well with functions with lots of local minima</a:t>
            </a:r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– every step there is</a:t>
            </a:r>
            <a:r>
              <a:rPr lang="ru-RU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 chance of algorithm jumping out local minimum therefore final solution will be more optimal, than GD</a:t>
            </a:r>
          </a:p>
          <a:p>
            <a:r>
              <a:rPr lang="ru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GD </a:t>
            </a:r>
            <a:r>
              <a:rPr lang="en-US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is good for convex functions </a:t>
            </a:r>
            <a:r>
              <a:rPr lang="ru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– </a:t>
            </a:r>
            <a:r>
              <a:rPr lang="en-US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it converges to local minimum</a:t>
            </a:r>
            <a:r>
              <a:rPr lang="ru-RU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confidently</a:t>
            </a:r>
            <a:endParaRPr dirty="0">
              <a:solidFill>
                <a:srgbClr val="0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Trade-off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2400" b="1" dirty="0">
                <a:latin typeface="Helvetica" panose="020B0604020202020204" pitchFamily="34" charset="0"/>
                <a:cs typeface="Helvetica" panose="020B0604020202020204" pitchFamily="34" charset="0"/>
              </a:rPr>
              <a:t>Mini-batch</a:t>
            </a:r>
            <a:r>
              <a:rPr lang="ru" sz="2400" dirty="0">
                <a:latin typeface="Helvetica" panose="020B0604020202020204" pitchFamily="34" charset="0"/>
                <a:cs typeface="Helvetica" panose="020B0604020202020204" pitchFamily="34" charset="0"/>
              </a:rPr>
              <a:t> gradient descent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Zero out gradients after every mini-batch.</a:t>
            </a:r>
            <a:endParaRPr lang="ru-RU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7" name="Google Shape;317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Helvetica" panose="020B0604020202020204" pitchFamily="34" charset="0"/>
                <a:cs typeface="Helvetica" panose="020B0604020202020204" pitchFamily="34" charset="0"/>
              </a:rPr>
              <a:t>GD</a:t>
            </a:r>
            <a:r>
              <a:rPr lang="ru">
                <a:latin typeface="Helvetica" panose="020B0604020202020204" pitchFamily="34" charset="0"/>
                <a:cs typeface="Helvetica" panose="020B0604020202020204" pitchFamily="34" charset="0"/>
              </a:rPr>
              <a:t> vs </a:t>
            </a:r>
            <a:r>
              <a:rPr lang="ru" b="1">
                <a:latin typeface="Helvetica" panose="020B0604020202020204" pitchFamily="34" charset="0"/>
                <a:cs typeface="Helvetica" panose="020B0604020202020204" pitchFamily="34" charset="0"/>
              </a:rPr>
              <a:t>SGD</a:t>
            </a:r>
            <a:endParaRPr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52"/>
          <p:cNvPicPr preferRelativeResize="0"/>
          <p:nvPr/>
        </p:nvPicPr>
        <p:blipFill rotWithShape="1">
          <a:blip r:embed="rId3">
            <a:alphaModFix/>
          </a:blip>
          <a:srcRect l="18928" t="34440" r="55417" b="19410"/>
          <a:stretch/>
        </p:blipFill>
        <p:spPr>
          <a:xfrm>
            <a:off x="2217025" y="194150"/>
            <a:ext cx="4509200" cy="4560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ctrTitle"/>
          </p:nvPr>
        </p:nvSpPr>
        <p:spPr>
          <a:xfrm>
            <a:off x="311708" y="14743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rgbClr val="FFEB00"/>
                </a:solidFill>
                <a:latin typeface="Helvetica" panose="020B0604020202020204" pitchFamily="34" charset="0"/>
                <a:ea typeface="Montserrat"/>
                <a:cs typeface="Helvetica" panose="020B0604020202020204" pitchFamily="34" charset="0"/>
                <a:sym typeface="Montserrat"/>
              </a:rPr>
              <a:t>Linear Regression Recap</a:t>
            </a:r>
            <a:endParaRPr b="1" dirty="0">
              <a:solidFill>
                <a:srgbClr val="FFEB00"/>
              </a:solidFill>
              <a:latin typeface="Helvetica" panose="020B0604020202020204" pitchFamily="34" charset="0"/>
              <a:ea typeface="Montserrat"/>
              <a:cs typeface="Helvetica" panose="020B0604020202020204" pitchFamily="34" charset="0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3"/>
          <p:cNvSpPr txBox="1">
            <a:spLocks noGrp="1"/>
          </p:cNvSpPr>
          <p:nvPr>
            <p:ph type="ctrTitle"/>
          </p:nvPr>
        </p:nvSpPr>
        <p:spPr>
          <a:xfrm>
            <a:off x="206608" y="15003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EB00"/>
                </a:solidFill>
                <a:latin typeface="Helvetica" panose="020B0604020202020204" pitchFamily="34" charset="0"/>
                <a:ea typeface="Montserrat"/>
                <a:cs typeface="Helvetica" panose="020B0604020202020204" pitchFamily="34" charset="0"/>
                <a:sym typeface="Montserrat"/>
              </a:rPr>
              <a:t>Neuron</a:t>
            </a:r>
            <a:endParaRPr b="1" dirty="0">
              <a:solidFill>
                <a:srgbClr val="FFEB00"/>
              </a:solidFill>
              <a:latin typeface="Helvetica" panose="020B0604020202020204" pitchFamily="34" charset="0"/>
              <a:ea typeface="Montserrat"/>
              <a:cs typeface="Helvetica" panose="020B0604020202020204" pitchFamily="34" charset="0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rgbClr val="FFEB00"/>
                </a:solidFill>
                <a:latin typeface="Helvetica" panose="020B0604020202020204" pitchFamily="34" charset="0"/>
                <a:ea typeface="Montserrat"/>
                <a:cs typeface="Helvetica" panose="020B0604020202020204" pitchFamily="34" charset="0"/>
                <a:sym typeface="Montserrat"/>
              </a:rPr>
              <a:t> </a:t>
            </a:r>
            <a:endParaRPr b="1" dirty="0">
              <a:solidFill>
                <a:srgbClr val="FFEB00"/>
              </a:solidFill>
              <a:latin typeface="Helvetica" panose="020B0604020202020204" pitchFamily="34" charset="0"/>
              <a:ea typeface="Montserrat"/>
              <a:cs typeface="Helvetica" panose="020B0604020202020204" pitchFamily="34" charset="0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Linear classifier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3" name="Google Shape;333;p5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can we make linear classification from linear regression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34" name="Google Shape;334;p54"/>
          <p:cNvPicPr preferRelativeResize="0"/>
          <p:nvPr/>
        </p:nvPicPr>
        <p:blipFill rotWithShape="1">
          <a:blip r:embed="rId3">
            <a:alphaModFix/>
          </a:blip>
          <a:srcRect l="19394" t="52101" r="64462" b="35320"/>
          <a:stretch/>
        </p:blipFill>
        <p:spPr>
          <a:xfrm>
            <a:off x="489250" y="1785813"/>
            <a:ext cx="3587901" cy="15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Linear classifier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41" name="Google Shape;341;p55"/>
          <p:cNvPicPr preferRelativeResize="0"/>
          <p:nvPr/>
        </p:nvPicPr>
        <p:blipFill rotWithShape="1">
          <a:blip r:embed="rId3">
            <a:alphaModFix/>
          </a:blip>
          <a:srcRect l="19394" t="52101" r="64462" b="35320"/>
          <a:stretch/>
        </p:blipFill>
        <p:spPr>
          <a:xfrm>
            <a:off x="489250" y="1785813"/>
            <a:ext cx="3587901" cy="15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55"/>
          <p:cNvPicPr preferRelativeResize="0"/>
          <p:nvPr/>
        </p:nvPicPr>
        <p:blipFill rotWithShape="1">
          <a:blip r:embed="rId4">
            <a:alphaModFix/>
          </a:blip>
          <a:srcRect l="32497" t="36808" r="31024" b="51269"/>
          <a:stretch/>
        </p:blipFill>
        <p:spPr>
          <a:xfrm>
            <a:off x="89675" y="3777976"/>
            <a:ext cx="6622050" cy="121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8250" y="1615188"/>
            <a:ext cx="2381250" cy="231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333;p54">
            <a:extLst>
              <a:ext uri="{FF2B5EF4-FFF2-40B4-BE49-F238E27FC236}">
                <a16:creationId xmlns:a16="http://schemas.microsoft.com/office/drawing/2014/main" id="{4FD4C318-8FE6-4A89-AAA8-2AB4AB82075F}"/>
              </a:ext>
            </a:extLst>
          </p:cNvPr>
          <p:cNvSpPr txBox="1">
            <a:spLocks/>
          </p:cNvSpPr>
          <p:nvPr/>
        </p:nvSpPr>
        <p:spPr>
          <a:xfrm>
            <a:off x="311700" y="1213737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indent="0">
              <a:buFont typeface="Old Standard TT"/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can we make linear classification from linear regression?</a:t>
            </a:r>
          </a:p>
          <a:p>
            <a:pPr marL="0" indent="0">
              <a:spcBef>
                <a:spcPts val="1600"/>
              </a:spcBef>
              <a:buFont typeface="Old Standard TT"/>
              <a:buNone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spcBef>
                <a:spcPts val="1600"/>
              </a:spcBef>
              <a:buFont typeface="Old Standard TT"/>
              <a:buNone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ld Standard TT"/>
              <a:buNone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059DA1-A822-4E3D-9CEB-19B3793E3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545" y="1577800"/>
            <a:ext cx="6915150" cy="2476500"/>
          </a:xfrm>
          <a:prstGeom prst="rect">
            <a:avLst/>
          </a:prstGeom>
        </p:spPr>
      </p:pic>
      <p:sp>
        <p:nvSpPr>
          <p:cNvPr id="348" name="Google Shape;348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Linear classifier as neuron model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50" name="Google Shape;350;p56"/>
          <p:cNvSpPr txBox="1"/>
          <p:nvPr/>
        </p:nvSpPr>
        <p:spPr>
          <a:xfrm>
            <a:off x="5632750" y="0"/>
            <a:ext cx="35112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http://www.machinelearning.ru</a:t>
            </a:r>
            <a:endParaRPr sz="180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>
                <a:solidFill>
                  <a:schemeClr val="dk1"/>
                </a:solidFill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</a:t>
            </a:r>
            <a:r>
              <a:rPr lang="ru" sz="3000">
                <a:solidFill>
                  <a:schemeClr val="dk1"/>
                </a:solidFill>
                <a:highlight>
                  <a:schemeClr val="lt1"/>
                </a:highlight>
                <a:latin typeface="Helvetica" panose="020B0604020202020204" pitchFamily="34" charset="0"/>
                <a:ea typeface="Old Standard TT"/>
                <a:cs typeface="Helvetica" panose="020B0604020202020204" pitchFamily="34" charset="0"/>
                <a:sym typeface="Old Standard TT"/>
              </a:rPr>
              <a:t>                           </a:t>
            </a:r>
            <a:endParaRPr sz="3000">
              <a:solidFill>
                <a:schemeClr val="dk1"/>
              </a:solidFill>
              <a:latin typeface="Helvetica" panose="020B0604020202020204" pitchFamily="34" charset="0"/>
              <a:ea typeface="Old Standard TT"/>
              <a:cs typeface="Helvetica" panose="020B0604020202020204" pitchFamily="34" charset="0"/>
              <a:sym typeface="Old Standard TT"/>
            </a:endParaRPr>
          </a:p>
        </p:txBody>
      </p:sp>
      <p:sp>
        <p:nvSpPr>
          <p:cNvPr id="351" name="Google Shape;351;p56"/>
          <p:cNvSpPr/>
          <p:nvPr/>
        </p:nvSpPr>
        <p:spPr>
          <a:xfrm>
            <a:off x="2194195" y="2074990"/>
            <a:ext cx="5620200" cy="9468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Biological neuron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26" name="Picture 2" descr="Blausen 0657 MultipolarNeuron.png">
            <a:extLst>
              <a:ext uri="{FF2B5EF4-FFF2-40B4-BE49-F238E27FC236}">
                <a16:creationId xmlns:a16="http://schemas.microsoft.com/office/drawing/2014/main" id="{421D21F6-9ADE-4E20-8698-80F7AC8CC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346" y="1066409"/>
            <a:ext cx="5635308" cy="3632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B502FAF-DF6E-482E-ABDC-34864EC05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925" y="1097280"/>
            <a:ext cx="5010150" cy="3695700"/>
          </a:xfrm>
          <a:prstGeom prst="rect">
            <a:avLst/>
          </a:prstGeom>
        </p:spPr>
      </p:pic>
      <p:sp>
        <p:nvSpPr>
          <p:cNvPr id="362" name="Google Shape;362;p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Artificial neuron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CBCD5BF-F815-43B3-94EA-4DED3A7FC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404" y="3550920"/>
            <a:ext cx="1142266" cy="7239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682E493-8C3C-46D6-B434-D60D67152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1094422"/>
            <a:ext cx="8077200" cy="3762375"/>
          </a:xfrm>
          <a:prstGeom prst="rect">
            <a:avLst/>
          </a:prstGeom>
        </p:spPr>
      </p:pic>
      <p:sp>
        <p:nvSpPr>
          <p:cNvPr id="368" name="Google Shape;368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Neural network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70" name="Google Shape;370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7475" y="1543500"/>
            <a:ext cx="394150" cy="33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96400" y="1883275"/>
            <a:ext cx="308500" cy="26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0300" y="4117651"/>
            <a:ext cx="308500" cy="27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Neuron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learning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78" name="Google Shape;378;p60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Training with gradient descent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79" name="Google Shape;37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350" y="2001028"/>
            <a:ext cx="5620201" cy="866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9ED963A-0045-4CE6-ADBF-02437FAF5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50" y="3524225"/>
            <a:ext cx="3962400" cy="89535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Example with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87" name="Google Shape;38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8345" y="1234675"/>
            <a:ext cx="2518154" cy="42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375" y="2057400"/>
            <a:ext cx="6076950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D4796DD-1C10-495E-9828-178030B136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375" y="3540100"/>
            <a:ext cx="5543550" cy="1028700"/>
          </a:xfrm>
          <a:prstGeom prst="rect">
            <a:avLst/>
          </a:prstGeom>
        </p:spPr>
      </p:pic>
      <p:sp>
        <p:nvSpPr>
          <p:cNvPr id="10" name="Google Shape;377;p60">
            <a:extLst>
              <a:ext uri="{FF2B5EF4-FFF2-40B4-BE49-F238E27FC236}">
                <a16:creationId xmlns:a16="http://schemas.microsoft.com/office/drawing/2014/main" id="{AEC61D47-2DE8-4ECE-A9D8-358D1E1D14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150" y="444500"/>
            <a:ext cx="8521700" cy="614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Neuron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learning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2"/>
          <p:cNvSpPr txBox="1">
            <a:spLocks noGrp="1"/>
          </p:cNvSpPr>
          <p:nvPr>
            <p:ph type="title"/>
          </p:nvPr>
        </p:nvSpPr>
        <p:spPr>
          <a:xfrm>
            <a:off x="311700" y="37387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Neuron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activation functions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95" name="Google Shape;395;p62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Sigmoid: 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96" name="Google Shape;39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875" y="2102963"/>
            <a:ext cx="3617975" cy="2408215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62"/>
          <p:cNvSpPr txBox="1"/>
          <p:nvPr/>
        </p:nvSpPr>
        <p:spPr>
          <a:xfrm>
            <a:off x="4893250" y="1171600"/>
            <a:ext cx="30420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Range of a function</a:t>
            </a:r>
            <a:r>
              <a:rPr lang="ru" sz="1800" dirty="0">
                <a:latin typeface="Helvetica" panose="020B0604020202020204" pitchFamily="34" charset="0"/>
                <a:cs typeface="Helvetica" panose="020B0604020202020204" pitchFamily="34" charset="0"/>
              </a:rPr>
              <a:t>: [0, 1]</a:t>
            </a:r>
            <a:endParaRPr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98" name="Google Shape;398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5675" y="1058225"/>
            <a:ext cx="222885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5475" y="2039225"/>
            <a:ext cx="32575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62"/>
          <p:cNvSpPr txBox="1"/>
          <p:nvPr/>
        </p:nvSpPr>
        <p:spPr>
          <a:xfrm>
            <a:off x="4893250" y="3479700"/>
            <a:ext cx="4643345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38761D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values is this function suitable for</a:t>
            </a:r>
            <a:r>
              <a:rPr lang="ru" sz="2400" dirty="0">
                <a:solidFill>
                  <a:srgbClr val="38761D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sz="2400" dirty="0">
              <a:solidFill>
                <a:srgbClr val="38761D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One-dimensional regression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3" name="Google Shape;123;p28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28977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(x,y) -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pair of dots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Problem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make a prediction of unknown y given x in assumption y(x) is linear function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3000" b="1" dirty="0">
                <a:latin typeface="Helvetica" panose="020B0604020202020204" pitchFamily="34" charset="0"/>
                <a:cs typeface="Helvetica" panose="020B0604020202020204" pitchFamily="34" charset="0"/>
              </a:rPr>
              <a:t>y=Ax+B</a:t>
            </a:r>
            <a:endParaRPr sz="3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4" name="Google Shape;1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5350" y="1525335"/>
            <a:ext cx="4975026" cy="283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Neuron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activation functions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06" name="Google Shape;406;p63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Other activation functions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Relu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LeakyRelu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Softmax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07" name="Google Shape;40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9825" y="1058225"/>
            <a:ext cx="4800075" cy="197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425" y="2798200"/>
            <a:ext cx="3154426" cy="204745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63"/>
          <p:cNvSpPr txBox="1"/>
          <p:nvPr/>
        </p:nvSpPr>
        <p:spPr>
          <a:xfrm>
            <a:off x="4076300" y="3480375"/>
            <a:ext cx="3616200" cy="10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 dirty="0">
                <a:latin typeface="Helvetica" panose="020B0604020202020204" pitchFamily="34" charset="0"/>
                <a:cs typeface="Helvetica" panose="020B0604020202020204" pitchFamily="34" charset="0"/>
              </a:rPr>
              <a:t>Tanh</a:t>
            </a:r>
            <a:endParaRPr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 dirty="0">
                <a:latin typeface="Helvetica" panose="020B0604020202020204" pitchFamily="34" charset="0"/>
                <a:cs typeface="Helvetica" panose="020B0604020202020204" pitchFamily="34" charset="0"/>
              </a:rPr>
              <a:t>E</a:t>
            </a: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LU</a:t>
            </a:r>
            <a:endParaRPr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 dirty="0">
                <a:latin typeface="Helvetica" panose="020B0604020202020204" pitchFamily="34" charset="0"/>
                <a:cs typeface="Helvetica" panose="020B0604020202020204" pitchFamily="34" charset="0"/>
              </a:rPr>
              <a:t>...</a:t>
            </a:r>
            <a:endParaRPr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4"/>
          <p:cNvSpPr txBox="1">
            <a:spLocks noGrp="1"/>
          </p:cNvSpPr>
          <p:nvPr>
            <p:ph type="ctrTitle"/>
          </p:nvPr>
        </p:nvSpPr>
        <p:spPr>
          <a:xfrm>
            <a:off x="239050" y="2129250"/>
            <a:ext cx="8520600" cy="88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EB00"/>
                </a:solidFill>
                <a:latin typeface="Helvetica" panose="020B0604020202020204" pitchFamily="34" charset="0"/>
                <a:ea typeface="Montserrat"/>
                <a:cs typeface="Helvetica" panose="020B0604020202020204" pitchFamily="34" charset="0"/>
                <a:sym typeface="Montserrat"/>
              </a:rPr>
              <a:t>Links</a:t>
            </a:r>
            <a:endParaRPr b="1" dirty="0">
              <a:solidFill>
                <a:srgbClr val="FFEB00"/>
              </a:solidFill>
              <a:latin typeface="Helvetica" panose="020B0604020202020204" pitchFamily="34" charset="0"/>
              <a:ea typeface="Montserrat"/>
              <a:cs typeface="Helvetica" panose="020B0604020202020204" pitchFamily="34" charset="0"/>
              <a:sym typeface="Montserra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EC6F337-E426-447E-92A7-3B7BC0BE8E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1700" y="570985"/>
            <a:ext cx="8520600" cy="79260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https://www.youtube.com/watch?v=-7scQpJT7uo</a:t>
            </a:r>
            <a:r>
              <a:rPr lang="en-US" dirty="0"/>
              <a:t> - Which Activation Function Should I Use?</a:t>
            </a:r>
          </a:p>
          <a:p>
            <a:endParaRPr lang="en-US" dirty="0"/>
          </a:p>
          <a:p>
            <a:r>
              <a:rPr lang="en-US" dirty="0"/>
              <a:t>You must check this article by Stanford: </a:t>
            </a:r>
            <a:r>
              <a:rPr lang="en-US" dirty="0">
                <a:hlinkClick r:id="rId3"/>
              </a:rPr>
              <a:t>http://cs231n.github.io/neural-networks-1/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Great article on activation functions: </a:t>
            </a:r>
            <a:r>
              <a:rPr lang="en-US" u="sng" dirty="0">
                <a:hlinkClick r:id="rId4"/>
              </a:rPr>
              <a:t>https://www.jeremyjordan.me/neural-networks-activation-functions/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944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Example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1" name="Google Shape;131;p29"/>
          <p:cNvSpPr txBox="1">
            <a:spLocks noGrp="1"/>
          </p:cNvSpPr>
          <p:nvPr>
            <p:ph type="body" idx="1"/>
          </p:nvPr>
        </p:nvSpPr>
        <p:spPr>
          <a:xfrm>
            <a:off x="5547000" y="1405625"/>
            <a:ext cx="28977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3000" b="1" dirty="0">
                <a:latin typeface="Helvetica" panose="020B0604020202020204" pitchFamily="34" charset="0"/>
                <a:cs typeface="Helvetica" panose="020B0604020202020204" pitchFamily="34" charset="0"/>
              </a:rPr>
              <a:t>y=</a:t>
            </a:r>
            <a:r>
              <a:rPr lang="ru" sz="30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</a:t>
            </a:r>
            <a:r>
              <a:rPr lang="ru" sz="3000" b="1" dirty="0">
                <a:latin typeface="Helvetica" panose="020B0604020202020204" pitchFamily="34" charset="0"/>
                <a:cs typeface="Helvetica" panose="020B0604020202020204" pitchFamily="34" charset="0"/>
              </a:rPr>
              <a:t>x+</a:t>
            </a:r>
            <a:r>
              <a:rPr lang="ru" sz="30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</a:t>
            </a:r>
            <a:endParaRPr sz="3000" b="1" dirty="0">
              <a:solidFill>
                <a:srgbClr val="FF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2" name="Google Shape;132;p29"/>
          <p:cNvSpPr txBox="1"/>
          <p:nvPr/>
        </p:nvSpPr>
        <p:spPr>
          <a:xfrm>
            <a:off x="2442900" y="271325"/>
            <a:ext cx="6208200" cy="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highlight>
                  <a:srgbClr val="FFFFFF"/>
                </a:highlight>
                <a:latin typeface="Helvetica" panose="020B0604020202020204" pitchFamily="34" charset="0"/>
                <a:ea typeface="Georgia"/>
                <a:cs typeface="Helvetica" panose="020B0604020202020204" pitchFamily="34" charset="0"/>
                <a:sym typeface="Georgia"/>
              </a:rPr>
              <a:t>Our goal is to predict volume</a:t>
            </a:r>
            <a:r>
              <a:rPr lang="ru-RU" sz="1800" dirty="0">
                <a:solidFill>
                  <a:schemeClr val="dk1"/>
                </a:solidFill>
                <a:highlight>
                  <a:srgbClr val="FFFFFF"/>
                </a:highlight>
                <a:latin typeface="Helvetica" panose="020B0604020202020204" pitchFamily="34" charset="0"/>
                <a:ea typeface="Georgia"/>
                <a:cs typeface="Helvetica" panose="020B0604020202020204" pitchFamily="34" charset="0"/>
                <a:sym typeface="Georgia"/>
              </a:rPr>
              <a:t> </a:t>
            </a:r>
            <a:r>
              <a:rPr lang="en-US" sz="1800" dirty="0">
                <a:solidFill>
                  <a:schemeClr val="dk1"/>
                </a:solidFill>
                <a:highlight>
                  <a:srgbClr val="FFFFFF"/>
                </a:highlight>
                <a:latin typeface="Helvetica" panose="020B0604020202020204" pitchFamily="34" charset="0"/>
                <a:ea typeface="Georgia"/>
                <a:cs typeface="Helvetica" panose="020B0604020202020204" pitchFamily="34" charset="0"/>
                <a:sym typeface="Georgia"/>
              </a:rPr>
              <a:t>of annual sales for all of new shops given their area.</a:t>
            </a:r>
            <a:endParaRPr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6E92A21-F338-46CA-85CA-5201A12AB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" y="1616392"/>
            <a:ext cx="4495800" cy="28860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0"/>
          <p:cNvPicPr preferRelativeResize="0"/>
          <p:nvPr/>
        </p:nvPicPr>
        <p:blipFill rotWithShape="1">
          <a:blip r:embed="rId3">
            <a:alphaModFix/>
          </a:blip>
          <a:srcRect l="23884" t="54656" r="24807" b="24590"/>
          <a:stretch/>
        </p:blipFill>
        <p:spPr>
          <a:xfrm>
            <a:off x="682550" y="199910"/>
            <a:ext cx="7778899" cy="17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0"/>
          <p:cNvPicPr preferRelativeResize="0"/>
          <p:nvPr/>
        </p:nvPicPr>
        <p:blipFill rotWithShape="1">
          <a:blip r:embed="rId4">
            <a:alphaModFix/>
          </a:blip>
          <a:srcRect l="19293" t="52132" r="64461" b="37056"/>
          <a:stretch/>
        </p:blipFill>
        <p:spPr>
          <a:xfrm>
            <a:off x="4675775" y="2661025"/>
            <a:ext cx="3610775" cy="13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5">
            <a:alphaModFix/>
          </a:blip>
          <a:srcRect l="18104" t="75065" r="68760" b="20790"/>
          <a:stretch/>
        </p:blipFill>
        <p:spPr>
          <a:xfrm>
            <a:off x="597475" y="2769815"/>
            <a:ext cx="2806949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30"/>
          <p:cNvPicPr preferRelativeResize="0"/>
          <p:nvPr/>
        </p:nvPicPr>
        <p:blipFill rotWithShape="1">
          <a:blip r:embed="rId6">
            <a:alphaModFix/>
          </a:blip>
          <a:srcRect l="63048" t="45743" r="29268" b="50432"/>
          <a:stretch/>
        </p:blipFill>
        <p:spPr>
          <a:xfrm>
            <a:off x="1166700" y="3586015"/>
            <a:ext cx="1668501" cy="43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0"/>
          <p:cNvPicPr preferRelativeResize="0"/>
          <p:nvPr/>
        </p:nvPicPr>
        <p:blipFill rotWithShape="1">
          <a:blip r:embed="rId5">
            <a:alphaModFix/>
          </a:blip>
          <a:srcRect l="18104" t="75065" r="68760" b="20790"/>
          <a:stretch/>
        </p:blipFill>
        <p:spPr>
          <a:xfrm>
            <a:off x="597475" y="3384440"/>
            <a:ext cx="2806949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0"/>
          <p:cNvPicPr preferRelativeResize="0"/>
          <p:nvPr/>
        </p:nvPicPr>
        <p:blipFill rotWithShape="1">
          <a:blip r:embed="rId6">
            <a:alphaModFix/>
          </a:blip>
          <a:srcRect l="63048" t="45743" r="29268" b="50432"/>
          <a:stretch/>
        </p:blipFill>
        <p:spPr>
          <a:xfrm>
            <a:off x="1507275" y="3413453"/>
            <a:ext cx="1668501" cy="43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30"/>
          <p:cNvPicPr preferRelativeResize="0"/>
          <p:nvPr/>
        </p:nvPicPr>
        <p:blipFill rotWithShape="1">
          <a:blip r:embed="rId6">
            <a:alphaModFix/>
          </a:blip>
          <a:srcRect l="63048" t="45743" r="35697" b="50432"/>
          <a:stretch/>
        </p:blipFill>
        <p:spPr>
          <a:xfrm>
            <a:off x="597475" y="3413465"/>
            <a:ext cx="308187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30"/>
          <p:cNvPicPr preferRelativeResize="0"/>
          <p:nvPr/>
        </p:nvPicPr>
        <p:blipFill rotWithShape="1">
          <a:blip r:embed="rId7">
            <a:alphaModFix/>
          </a:blip>
          <a:srcRect l="35272" t="53128" r="56708" b="43763"/>
          <a:stretch/>
        </p:blipFill>
        <p:spPr>
          <a:xfrm>
            <a:off x="1507270" y="2837038"/>
            <a:ext cx="1668501" cy="36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30"/>
          <p:cNvPicPr preferRelativeResize="0"/>
          <p:nvPr/>
        </p:nvPicPr>
        <p:blipFill rotWithShape="1">
          <a:blip r:embed="rId5">
            <a:alphaModFix/>
          </a:blip>
          <a:srcRect l="18104" t="75065" r="68760" b="20790"/>
          <a:stretch/>
        </p:blipFill>
        <p:spPr>
          <a:xfrm>
            <a:off x="597475" y="3936715"/>
            <a:ext cx="2806949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30"/>
          <p:cNvPicPr preferRelativeResize="0"/>
          <p:nvPr/>
        </p:nvPicPr>
        <p:blipFill rotWithShape="1">
          <a:blip r:embed="rId7">
            <a:alphaModFix/>
          </a:blip>
          <a:srcRect l="35272" t="53128" r="63419" b="43110"/>
          <a:stretch/>
        </p:blipFill>
        <p:spPr>
          <a:xfrm>
            <a:off x="577150" y="2832165"/>
            <a:ext cx="308176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0"/>
          <p:cNvPicPr preferRelativeResize="0"/>
          <p:nvPr/>
        </p:nvPicPr>
        <p:blipFill rotWithShape="1">
          <a:blip r:embed="rId7">
            <a:alphaModFix/>
          </a:blip>
          <a:srcRect l="35272" t="53128" r="63419" b="43110"/>
          <a:stretch/>
        </p:blipFill>
        <p:spPr>
          <a:xfrm>
            <a:off x="4033450" y="3045513"/>
            <a:ext cx="308176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0"/>
          <p:cNvPicPr preferRelativeResize="0"/>
          <p:nvPr/>
        </p:nvPicPr>
        <p:blipFill rotWithShape="1">
          <a:blip r:embed="rId5">
            <a:alphaModFix/>
          </a:blip>
          <a:srcRect l="20055" t="76184" r="78502" b="20789"/>
          <a:stretch/>
        </p:blipFill>
        <p:spPr>
          <a:xfrm>
            <a:off x="4341637" y="3181338"/>
            <a:ext cx="308176" cy="36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0"/>
          <p:cNvSpPr txBox="1"/>
          <p:nvPr/>
        </p:nvSpPr>
        <p:spPr>
          <a:xfrm>
            <a:off x="4090775" y="2855870"/>
            <a:ext cx="585000" cy="4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^</a:t>
            </a:r>
            <a:endParaRPr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Google Shape;140;p30">
            <a:extLst>
              <a:ext uri="{FF2B5EF4-FFF2-40B4-BE49-F238E27FC236}">
                <a16:creationId xmlns:a16="http://schemas.microsoft.com/office/drawing/2014/main" id="{B9C909C0-324B-4C72-AF3F-D34925AE5CCF}"/>
              </a:ext>
            </a:extLst>
          </p:cNvPr>
          <p:cNvSpPr/>
          <p:nvPr/>
        </p:nvSpPr>
        <p:spPr>
          <a:xfrm>
            <a:off x="3080102" y="356441"/>
            <a:ext cx="5331300" cy="1568100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44;p30">
            <a:extLst>
              <a:ext uri="{FF2B5EF4-FFF2-40B4-BE49-F238E27FC236}">
                <a16:creationId xmlns:a16="http://schemas.microsoft.com/office/drawing/2014/main" id="{25D232B7-5A26-4F10-A5E6-12EF04D4D23C}"/>
              </a:ext>
            </a:extLst>
          </p:cNvPr>
          <p:cNvSpPr/>
          <p:nvPr/>
        </p:nvSpPr>
        <p:spPr>
          <a:xfrm>
            <a:off x="5815675" y="2691505"/>
            <a:ext cx="2551200" cy="1227600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0"/>
          <p:cNvPicPr preferRelativeResize="0"/>
          <p:nvPr/>
        </p:nvPicPr>
        <p:blipFill rotWithShape="1">
          <a:blip r:embed="rId3">
            <a:alphaModFix/>
          </a:blip>
          <a:srcRect l="23884" t="54656" r="24807" b="24590"/>
          <a:stretch/>
        </p:blipFill>
        <p:spPr>
          <a:xfrm>
            <a:off x="682550" y="199910"/>
            <a:ext cx="7778899" cy="17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0"/>
          <p:cNvPicPr preferRelativeResize="0"/>
          <p:nvPr/>
        </p:nvPicPr>
        <p:blipFill rotWithShape="1">
          <a:blip r:embed="rId4">
            <a:alphaModFix/>
          </a:blip>
          <a:srcRect l="19293" t="52132" r="64461" b="37056"/>
          <a:stretch/>
        </p:blipFill>
        <p:spPr>
          <a:xfrm>
            <a:off x="4675775" y="2661025"/>
            <a:ext cx="3610775" cy="135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30"/>
          <p:cNvSpPr/>
          <p:nvPr/>
        </p:nvSpPr>
        <p:spPr>
          <a:xfrm>
            <a:off x="3964250" y="2983175"/>
            <a:ext cx="1596600" cy="6147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5" name="Google Shape;145;p30"/>
          <p:cNvPicPr preferRelativeResize="0"/>
          <p:nvPr/>
        </p:nvPicPr>
        <p:blipFill rotWithShape="1">
          <a:blip r:embed="rId5">
            <a:alphaModFix/>
          </a:blip>
          <a:srcRect l="18104" t="75065" r="68760" b="20790"/>
          <a:stretch/>
        </p:blipFill>
        <p:spPr>
          <a:xfrm>
            <a:off x="597475" y="2769815"/>
            <a:ext cx="2806949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30"/>
          <p:cNvPicPr preferRelativeResize="0"/>
          <p:nvPr/>
        </p:nvPicPr>
        <p:blipFill rotWithShape="1">
          <a:blip r:embed="rId6">
            <a:alphaModFix/>
          </a:blip>
          <a:srcRect l="63048" t="45743" r="29268" b="50432"/>
          <a:stretch/>
        </p:blipFill>
        <p:spPr>
          <a:xfrm>
            <a:off x="1166700" y="3586015"/>
            <a:ext cx="1668501" cy="43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0"/>
          <p:cNvPicPr preferRelativeResize="0"/>
          <p:nvPr/>
        </p:nvPicPr>
        <p:blipFill rotWithShape="1">
          <a:blip r:embed="rId5">
            <a:alphaModFix/>
          </a:blip>
          <a:srcRect l="18104" t="75065" r="68760" b="20790"/>
          <a:stretch/>
        </p:blipFill>
        <p:spPr>
          <a:xfrm>
            <a:off x="597475" y="3384440"/>
            <a:ext cx="2806949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0"/>
          <p:cNvPicPr preferRelativeResize="0"/>
          <p:nvPr/>
        </p:nvPicPr>
        <p:blipFill rotWithShape="1">
          <a:blip r:embed="rId6">
            <a:alphaModFix/>
          </a:blip>
          <a:srcRect l="63048" t="45743" r="29268" b="50432"/>
          <a:stretch/>
        </p:blipFill>
        <p:spPr>
          <a:xfrm>
            <a:off x="1507275" y="3413453"/>
            <a:ext cx="1668501" cy="43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30"/>
          <p:cNvPicPr preferRelativeResize="0"/>
          <p:nvPr/>
        </p:nvPicPr>
        <p:blipFill rotWithShape="1">
          <a:blip r:embed="rId6">
            <a:alphaModFix/>
          </a:blip>
          <a:srcRect l="63048" t="45743" r="35697" b="50432"/>
          <a:stretch/>
        </p:blipFill>
        <p:spPr>
          <a:xfrm>
            <a:off x="597475" y="3413465"/>
            <a:ext cx="308187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30"/>
          <p:cNvPicPr preferRelativeResize="0"/>
          <p:nvPr/>
        </p:nvPicPr>
        <p:blipFill rotWithShape="1">
          <a:blip r:embed="rId7">
            <a:alphaModFix/>
          </a:blip>
          <a:srcRect l="35272" t="53128" r="56708" b="43763"/>
          <a:stretch/>
        </p:blipFill>
        <p:spPr>
          <a:xfrm>
            <a:off x="1507270" y="2837038"/>
            <a:ext cx="1668501" cy="36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30"/>
          <p:cNvPicPr preferRelativeResize="0"/>
          <p:nvPr/>
        </p:nvPicPr>
        <p:blipFill rotWithShape="1">
          <a:blip r:embed="rId5">
            <a:alphaModFix/>
          </a:blip>
          <a:srcRect l="18104" t="75065" r="68760" b="20790"/>
          <a:stretch/>
        </p:blipFill>
        <p:spPr>
          <a:xfrm>
            <a:off x="597475" y="3936715"/>
            <a:ext cx="2806949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30"/>
          <p:cNvPicPr preferRelativeResize="0"/>
          <p:nvPr/>
        </p:nvPicPr>
        <p:blipFill rotWithShape="1">
          <a:blip r:embed="rId7">
            <a:alphaModFix/>
          </a:blip>
          <a:srcRect l="35272" t="53128" r="63419" b="43110"/>
          <a:stretch/>
        </p:blipFill>
        <p:spPr>
          <a:xfrm>
            <a:off x="577150" y="2832165"/>
            <a:ext cx="308176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0"/>
          <p:cNvPicPr preferRelativeResize="0"/>
          <p:nvPr/>
        </p:nvPicPr>
        <p:blipFill rotWithShape="1">
          <a:blip r:embed="rId7">
            <a:alphaModFix/>
          </a:blip>
          <a:srcRect l="35272" t="53128" r="63419" b="43110"/>
          <a:stretch/>
        </p:blipFill>
        <p:spPr>
          <a:xfrm>
            <a:off x="4033450" y="3045513"/>
            <a:ext cx="308176" cy="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0"/>
          <p:cNvPicPr preferRelativeResize="0"/>
          <p:nvPr/>
        </p:nvPicPr>
        <p:blipFill rotWithShape="1">
          <a:blip r:embed="rId5">
            <a:alphaModFix/>
          </a:blip>
          <a:srcRect l="20055" t="76184" r="78502" b="20789"/>
          <a:stretch/>
        </p:blipFill>
        <p:spPr>
          <a:xfrm>
            <a:off x="4341637" y="3181338"/>
            <a:ext cx="308176" cy="36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0"/>
          <p:cNvSpPr txBox="1"/>
          <p:nvPr/>
        </p:nvSpPr>
        <p:spPr>
          <a:xfrm>
            <a:off x="4090775" y="2855870"/>
            <a:ext cx="585000" cy="4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^</a:t>
            </a:r>
            <a:endParaRPr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9" name="Google Shape;139;p30"/>
          <p:cNvSpPr/>
          <p:nvPr/>
        </p:nvSpPr>
        <p:spPr>
          <a:xfrm>
            <a:off x="2495102" y="356520"/>
            <a:ext cx="585000" cy="15681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6374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BA2B736-D8BD-48A4-A11C-378B5D988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350" y="3161625"/>
            <a:ext cx="3333750" cy="1390650"/>
          </a:xfrm>
          <a:prstGeom prst="rect">
            <a:avLst/>
          </a:prstGeom>
        </p:spPr>
      </p:pic>
      <p:sp>
        <p:nvSpPr>
          <p:cNvPr id="161" name="Google Shape;16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Matrix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form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62" name="Google Shape;162;p31"/>
          <p:cNvPicPr preferRelativeResize="0"/>
          <p:nvPr/>
        </p:nvPicPr>
        <p:blipFill rotWithShape="1">
          <a:blip r:embed="rId4">
            <a:alphaModFix/>
          </a:blip>
          <a:srcRect l="22675" t="29329" r="55737" b="53442"/>
          <a:stretch/>
        </p:blipFill>
        <p:spPr>
          <a:xfrm>
            <a:off x="4412775" y="418400"/>
            <a:ext cx="3159176" cy="241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/>
          <p:nvPr/>
        </p:nvSpPr>
        <p:spPr>
          <a:xfrm>
            <a:off x="4277900" y="347625"/>
            <a:ext cx="652200" cy="26508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31"/>
          <p:cNvSpPr/>
          <p:nvPr/>
        </p:nvSpPr>
        <p:spPr>
          <a:xfrm>
            <a:off x="5274610" y="347625"/>
            <a:ext cx="1412100" cy="2650800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1"/>
          <p:cNvSpPr/>
          <p:nvPr/>
        </p:nvSpPr>
        <p:spPr>
          <a:xfrm>
            <a:off x="6932400" y="347625"/>
            <a:ext cx="787800" cy="2650800"/>
          </a:xfrm>
          <a:prstGeom prst="rect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7" name="Google Shape;167;p31"/>
          <p:cNvCxnSpPr/>
          <p:nvPr/>
        </p:nvCxnSpPr>
        <p:spPr>
          <a:xfrm flipH="1">
            <a:off x="2471250" y="1994675"/>
            <a:ext cx="1881900" cy="1643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8" name="Google Shape;168;p31"/>
          <p:cNvCxnSpPr>
            <a:stCxn id="165" idx="2"/>
          </p:cNvCxnSpPr>
          <p:nvPr/>
        </p:nvCxnSpPr>
        <p:spPr>
          <a:xfrm flipH="1">
            <a:off x="4278000" y="2998425"/>
            <a:ext cx="3048300" cy="930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9" name="Google Shape;169;p31"/>
          <p:cNvCxnSpPr>
            <a:stCxn id="164" idx="2"/>
          </p:cNvCxnSpPr>
          <p:nvPr/>
        </p:nvCxnSpPr>
        <p:spPr>
          <a:xfrm flipH="1">
            <a:off x="3451660" y="2998425"/>
            <a:ext cx="2529000" cy="681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226874" y="409522"/>
            <a:ext cx="8917125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Fictitious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variable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case of 2 parameters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, n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objects</a:t>
            </a:r>
            <a:r>
              <a:rPr lang="ru" dirty="0"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75" name="Google Shape;175;p32"/>
          <p:cNvSpPr txBox="1">
            <a:spLocks noGrp="1"/>
          </p:cNvSpPr>
          <p:nvPr>
            <p:ph type="body" idx="1"/>
          </p:nvPr>
        </p:nvSpPr>
        <p:spPr>
          <a:xfrm>
            <a:off x="976600" y="129215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 dirty="0"/>
              <a:t>X</a:t>
            </a:r>
            <a:r>
              <a:rPr lang="ru" sz="3000" dirty="0">
                <a:solidFill>
                  <a:srgbClr val="000000"/>
                </a:solidFill>
                <a:highlight>
                  <a:srgbClr val="FFFFFF"/>
                </a:highlight>
              </a:rPr>
              <a:t>ω =                         </a:t>
            </a:r>
            <a:r>
              <a:rPr lang="ru" sz="3000" dirty="0">
                <a:highlight>
                  <a:srgbClr val="FFFFFF"/>
                </a:highlight>
              </a:rPr>
              <a:t>=</a:t>
            </a:r>
            <a:r>
              <a:rPr lang="ru" sz="3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endParaRPr sz="3000" dirty="0">
              <a:solidFill>
                <a:srgbClr val="000000"/>
              </a:solidFill>
            </a:endParaRPr>
          </a:p>
        </p:txBody>
      </p:sp>
      <p:pic>
        <p:nvPicPr>
          <p:cNvPr id="176" name="Google Shape;176;p32"/>
          <p:cNvPicPr preferRelativeResize="0"/>
          <p:nvPr/>
        </p:nvPicPr>
        <p:blipFill rotWithShape="1">
          <a:blip r:embed="rId3">
            <a:alphaModFix/>
          </a:blip>
          <a:srcRect l="46102" t="58054" r="27281" b="19495"/>
          <a:stretch/>
        </p:blipFill>
        <p:spPr>
          <a:xfrm>
            <a:off x="6878773" y="3169376"/>
            <a:ext cx="2010554" cy="169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2"/>
          <p:cNvPicPr preferRelativeResize="0"/>
          <p:nvPr/>
        </p:nvPicPr>
        <p:blipFill rotWithShape="1">
          <a:blip r:embed="rId3">
            <a:alphaModFix/>
          </a:blip>
          <a:srcRect l="55299" t="58054" r="27282" b="19495"/>
          <a:stretch/>
        </p:blipFill>
        <p:spPr>
          <a:xfrm>
            <a:off x="2215325" y="1315725"/>
            <a:ext cx="1412099" cy="189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2"/>
          <p:cNvPicPr preferRelativeResize="0"/>
          <p:nvPr/>
        </p:nvPicPr>
        <p:blipFill rotWithShape="1">
          <a:blip r:embed="rId3">
            <a:alphaModFix/>
          </a:blip>
          <a:srcRect l="55299" t="58054" r="27282" b="19495"/>
          <a:stretch/>
        </p:blipFill>
        <p:spPr>
          <a:xfrm>
            <a:off x="5502675" y="1275075"/>
            <a:ext cx="1412099" cy="189430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2"/>
          <p:cNvSpPr txBox="1"/>
          <p:nvPr/>
        </p:nvSpPr>
        <p:spPr>
          <a:xfrm>
            <a:off x="4164088" y="3620200"/>
            <a:ext cx="3000000" cy="12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3600">
                <a:solidFill>
                  <a:schemeClr val="dk1"/>
                </a:solidFill>
                <a:highlight>
                  <a:srgbClr val="FFFFFF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ω=</a:t>
            </a:r>
            <a:endParaRPr sz="3600"/>
          </a:p>
        </p:txBody>
      </p:sp>
      <p:sp>
        <p:nvSpPr>
          <p:cNvPr id="180" name="Google Shape;180;p32"/>
          <p:cNvSpPr txBox="1"/>
          <p:nvPr/>
        </p:nvSpPr>
        <p:spPr>
          <a:xfrm>
            <a:off x="3037800" y="1315725"/>
            <a:ext cx="4497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81" name="Google Shape;181;p32"/>
          <p:cNvPicPr preferRelativeResize="0"/>
          <p:nvPr/>
        </p:nvPicPr>
        <p:blipFill rotWithShape="1">
          <a:blip r:embed="rId4">
            <a:alphaModFix/>
          </a:blip>
          <a:srcRect l="28953" t="29329" r="61960" b="53442"/>
          <a:stretch/>
        </p:blipFill>
        <p:spPr>
          <a:xfrm>
            <a:off x="5720600" y="1339699"/>
            <a:ext cx="900051" cy="176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2"/>
          <p:cNvPicPr preferRelativeResize="0"/>
          <p:nvPr/>
        </p:nvPicPr>
        <p:blipFill rotWithShape="1">
          <a:blip r:embed="rId5">
            <a:alphaModFix/>
          </a:blip>
          <a:srcRect l="54425" t="47539" r="37342" b="40532"/>
          <a:stretch/>
        </p:blipFill>
        <p:spPr>
          <a:xfrm>
            <a:off x="5101225" y="3620200"/>
            <a:ext cx="657500" cy="102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2"/>
          <p:cNvPicPr preferRelativeResize="0"/>
          <p:nvPr/>
        </p:nvPicPr>
        <p:blipFill rotWithShape="1">
          <a:blip r:embed="rId5">
            <a:alphaModFix/>
          </a:blip>
          <a:srcRect l="54425" t="47539" r="37342" b="40532"/>
          <a:stretch/>
        </p:blipFill>
        <p:spPr>
          <a:xfrm>
            <a:off x="3833650" y="1919850"/>
            <a:ext cx="657500" cy="102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2"/>
          <p:cNvSpPr txBox="1"/>
          <p:nvPr/>
        </p:nvSpPr>
        <p:spPr>
          <a:xfrm>
            <a:off x="6144000" y="0"/>
            <a:ext cx="3000000" cy="3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</a:rPr>
              <a:t>https://ppt-online.org/18494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9BD25CE-8BC3-4DAF-914F-0C845A7065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874" y="3475150"/>
            <a:ext cx="3333750" cy="139065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6E61679-E06F-4CA3-898B-EA4B77A3F6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964611"/>
            <a:ext cx="9144000" cy="41788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543</Words>
  <Application>Microsoft Office PowerPoint</Application>
  <PresentationFormat>Экран (16:9)</PresentationFormat>
  <Paragraphs>130</Paragraphs>
  <Slides>42</Slides>
  <Notes>41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42</vt:i4>
      </vt:variant>
    </vt:vector>
  </HeadingPairs>
  <TitlesOfParts>
    <vt:vector size="47" baseType="lpstr">
      <vt:lpstr>Arial</vt:lpstr>
      <vt:lpstr>Helvetica Neue</vt:lpstr>
      <vt:lpstr>Helvetica</vt:lpstr>
      <vt:lpstr>Old Standard TT</vt:lpstr>
      <vt:lpstr>Simple Light</vt:lpstr>
      <vt:lpstr>Lesson 5 Model of neuron</vt:lpstr>
      <vt:lpstr>Plan</vt:lpstr>
      <vt:lpstr>Linear Regression Recap</vt:lpstr>
      <vt:lpstr>One-dimensional regression</vt:lpstr>
      <vt:lpstr>Example </vt:lpstr>
      <vt:lpstr>Презентация PowerPoint</vt:lpstr>
      <vt:lpstr>Презентация PowerPoint</vt:lpstr>
      <vt:lpstr>Matrix form</vt:lpstr>
      <vt:lpstr>Fictitious variable (case of 2 parameters, n objects)</vt:lpstr>
      <vt:lpstr>Linear regression</vt:lpstr>
      <vt:lpstr>Gradient descent  Recap  </vt:lpstr>
      <vt:lpstr>Forecasting</vt:lpstr>
      <vt:lpstr>Ordinary Least Squares, OLS(one-dimensional case)</vt:lpstr>
      <vt:lpstr>OLS (multi-dimensional case)</vt:lpstr>
      <vt:lpstr>General case</vt:lpstr>
      <vt:lpstr>Gradient descend</vt:lpstr>
      <vt:lpstr>Gradient</vt:lpstr>
      <vt:lpstr>Gradient descent (GD)</vt:lpstr>
      <vt:lpstr>“Running down the mountain with a flashlight”</vt:lpstr>
      <vt:lpstr>Gradient descent (GD)</vt:lpstr>
      <vt:lpstr>Stochastic gradient descend  </vt:lpstr>
      <vt:lpstr>Stochastic gradient descent (SGD)</vt:lpstr>
      <vt:lpstr>Презентация PowerPoint</vt:lpstr>
      <vt:lpstr>GD vs SGD</vt:lpstr>
      <vt:lpstr>GD</vt:lpstr>
      <vt:lpstr>SGD</vt:lpstr>
      <vt:lpstr>GD vs SGD</vt:lpstr>
      <vt:lpstr>GD vs SGD</vt:lpstr>
      <vt:lpstr>Презентация PowerPoint</vt:lpstr>
      <vt:lpstr>Neuron  </vt:lpstr>
      <vt:lpstr>Linear classifier</vt:lpstr>
      <vt:lpstr>Linear classifier</vt:lpstr>
      <vt:lpstr>Linear classifier as neuron model</vt:lpstr>
      <vt:lpstr>Biological neuron</vt:lpstr>
      <vt:lpstr>Artificial neuron</vt:lpstr>
      <vt:lpstr>Neural network</vt:lpstr>
      <vt:lpstr>Neuron: learning</vt:lpstr>
      <vt:lpstr>Neuron: learning</vt:lpstr>
      <vt:lpstr>Neuron: activation functions</vt:lpstr>
      <vt:lpstr>Neuron: activation functions </vt:lpstr>
      <vt:lpstr>Links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6 Multilayer Neural Networks</dc:title>
  <dc:creator>Leonid Murashov</dc:creator>
  <cp:lastModifiedBy>Leonid Murashov</cp:lastModifiedBy>
  <cp:revision>23</cp:revision>
  <dcterms:modified xsi:type="dcterms:W3CDTF">2019-02-18T14:25:24Z</dcterms:modified>
</cp:coreProperties>
</file>